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75" r:id="rId11"/>
    <p:sldId id="258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59" r:id="rId25"/>
    <p:sldId id="260" r:id="rId26"/>
    <p:sldId id="261" r:id="rId27"/>
    <p:sldId id="262" r:id="rId28"/>
    <p:sldId id="263" r:id="rId29"/>
    <p:sldId id="271" r:id="rId30"/>
    <p:sldId id="264" r:id="rId31"/>
    <p:sldId id="272" r:id="rId32"/>
    <p:sldId id="273" r:id="rId33"/>
    <p:sldId id="265" r:id="rId34"/>
    <p:sldId id="266" r:id="rId35"/>
    <p:sldId id="267" r:id="rId36"/>
    <p:sldId id="268" r:id="rId37"/>
    <p:sldId id="269" r:id="rId38"/>
    <p:sldId id="274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C5848-4345-4834-BB4A-BA0B591FA586}" type="datetimeFigureOut">
              <a:rPr lang="en-IN" smtClean="0"/>
              <a:t>13-03-2022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F0A39-B0AD-469B-B839-BD5704EF0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6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F0A39-B0AD-469B-B839-BD5704EF007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29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3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0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9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0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4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080-70FF-4F62-B0EA-7EEFB9A8A3A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95A3A-94DD-4752-A598-DE082A019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4801"/>
          </a:xfrm>
        </p:spPr>
        <p:txBody>
          <a:bodyPr/>
          <a:lstStyle/>
          <a:p>
            <a:r>
              <a:rPr lang="en-US" dirty="0"/>
              <a:t>DevOps 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37" y="3602038"/>
            <a:ext cx="5981700" cy="27336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909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5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Development Life Cycle</a:t>
            </a:r>
          </a:p>
        </p:txBody>
      </p:sp>
      <p:pic>
        <p:nvPicPr>
          <p:cNvPr id="1026" name="Picture 2" descr="Stages of SDL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986756"/>
            <a:ext cx="52673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79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1563"/>
            <a:ext cx="11353796" cy="12194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Software Product Life Cycle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1" y="1399568"/>
            <a:ext cx="5708073" cy="1646164"/>
          </a:xfrm>
          <a:prstGeom prst="rect">
            <a:avLst/>
          </a:prstGeom>
        </p:spPr>
      </p:pic>
      <p:pic>
        <p:nvPicPr>
          <p:cNvPr id="5" name="Picture 2" descr="Image result for dock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41" y="3184277"/>
            <a:ext cx="9968459" cy="299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2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170"/>
          </a:xfrm>
        </p:spPr>
        <p:txBody>
          <a:bodyPr/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Software Development Life Cycle</a:t>
            </a:r>
          </a:p>
        </p:txBody>
      </p:sp>
      <p:pic>
        <p:nvPicPr>
          <p:cNvPr id="1026" name="Picture 2" descr="Stages of SDL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3" y="2071162"/>
            <a:ext cx="52673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3ACD9D-7321-499A-A69E-DBAD5F53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14" y="1730375"/>
            <a:ext cx="5753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521A2-C100-4B19-9757-21C90FE9D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1714500"/>
            <a:ext cx="10664749" cy="4778375"/>
          </a:xfrm>
        </p:spPr>
      </p:pic>
    </p:spTree>
    <p:extLst>
      <p:ext uri="{BB962C8B-B14F-4D97-AF65-F5344CB8AC3E}">
        <p14:creationId xmlns:p14="http://schemas.microsoft.com/office/powerpoint/2010/main" val="416956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B32BD9-C250-4BC3-9863-C4B620589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062" y="1427260"/>
            <a:ext cx="9133957" cy="5065615"/>
          </a:xfrm>
        </p:spPr>
      </p:pic>
    </p:spTree>
    <p:extLst>
      <p:ext uri="{BB962C8B-B14F-4D97-AF65-F5344CB8AC3E}">
        <p14:creationId xmlns:p14="http://schemas.microsoft.com/office/powerpoint/2010/main" val="381581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604F8-0E3E-4CCD-9C64-199C35441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47" y="1328738"/>
            <a:ext cx="10684323" cy="4848225"/>
          </a:xfrm>
        </p:spPr>
      </p:pic>
    </p:spTree>
    <p:extLst>
      <p:ext uri="{BB962C8B-B14F-4D97-AF65-F5344CB8AC3E}">
        <p14:creationId xmlns:p14="http://schemas.microsoft.com/office/powerpoint/2010/main" val="203862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511D2-7696-49FE-BCC0-442E80FD5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35" y="1443038"/>
            <a:ext cx="10372627" cy="4733926"/>
          </a:xfrm>
        </p:spPr>
      </p:pic>
    </p:spTree>
    <p:extLst>
      <p:ext uri="{BB962C8B-B14F-4D97-AF65-F5344CB8AC3E}">
        <p14:creationId xmlns:p14="http://schemas.microsoft.com/office/powerpoint/2010/main" val="340463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3924B4-CAD5-4562-84F5-8160B6F8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77" y="2050025"/>
            <a:ext cx="4587281" cy="31561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6D252-C965-43FB-941A-84CFE9F5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40" y="2050025"/>
            <a:ext cx="5516716" cy="34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8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6D240-9F76-4232-990F-26E2AF79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0" y="1957389"/>
            <a:ext cx="4795157" cy="3729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B90F0-2212-4D8E-935E-5E6E0BFC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73" y="1957389"/>
            <a:ext cx="6465755" cy="37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0C26-1F00-456A-BBE7-76403A51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6" y="1331140"/>
            <a:ext cx="10009414" cy="55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0864-5C1F-4760-8D7B-483265E4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922391" cy="689952"/>
          </a:xfrm>
        </p:spPr>
        <p:txBody>
          <a:bodyPr>
            <a:normAutofit fontScale="90000"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Course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8431-F075-4E60-9FDC-D5919BEC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055078"/>
            <a:ext cx="12009120" cy="5669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After Completing this course you should be able to: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dirty="0"/>
              <a:t>Understand Software Development Life Cycle models/methodologies.</a:t>
            </a:r>
          </a:p>
          <a:p>
            <a:pPr marL="514350" indent="-514350">
              <a:buAutoNum type="arabicPeriod"/>
            </a:pPr>
            <a:r>
              <a:rPr lang="en-IN" dirty="0"/>
              <a:t>Identify need of DevOps methodology and its life cycle stages. </a:t>
            </a:r>
          </a:p>
          <a:p>
            <a:pPr marL="514350" indent="-514350">
              <a:buAutoNum type="arabicPeriod"/>
            </a:pPr>
            <a:r>
              <a:rPr lang="en-IN" dirty="0"/>
              <a:t>Explore tools used in different stages of DevOps life cycle. </a:t>
            </a:r>
          </a:p>
          <a:p>
            <a:pPr marL="514350" indent="-514350">
              <a:buAutoNum type="arabicPeriod"/>
            </a:pPr>
            <a:r>
              <a:rPr lang="en-IN" dirty="0"/>
              <a:t>Implement Continuous Integration build pipeline for web applications. </a:t>
            </a:r>
          </a:p>
          <a:p>
            <a:pPr marL="514350" indent="-514350">
              <a:buAutoNum type="arabicPeriod"/>
            </a:pPr>
            <a:r>
              <a:rPr lang="en-IN" dirty="0"/>
              <a:t>Design a Continuous Delivery/Continuous Deployment using Containers orchestration Services. </a:t>
            </a:r>
          </a:p>
          <a:p>
            <a:pPr marL="514350" indent="-514350">
              <a:buAutoNum type="arabicPeriod"/>
            </a:pPr>
            <a:r>
              <a:rPr lang="en-IN" dirty="0"/>
              <a:t>Setup and manage staging/production servers using configuration management services. </a:t>
            </a:r>
          </a:p>
          <a:p>
            <a:pPr marL="514350" indent="-514350">
              <a:buAutoNum type="arabicPeriod"/>
            </a:pPr>
            <a:r>
              <a:rPr lang="en-IN" dirty="0"/>
              <a:t>Create a Continuous Monitoring services to monitor infrastructure. </a:t>
            </a:r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59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2FE23-96FD-42DE-9CC9-9CF5B3BE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7" y="1175282"/>
            <a:ext cx="9926411" cy="54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D2EAC-8764-4C49-98A1-12EF890A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98" y="1040737"/>
            <a:ext cx="7713890" cy="56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B17CF-0E2D-4FBF-9676-4E4AC4AB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23" y="1113684"/>
            <a:ext cx="8128227" cy="55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07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65A3E-DC70-4058-93D4-25F4E42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22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Software Development Life Cycle(SDLC)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6363F-5D2F-4726-B82C-214999B5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43" y="1221139"/>
            <a:ext cx="9895114" cy="55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6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Traditional Software Development Methodologies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957" y="1967345"/>
            <a:ext cx="9350086" cy="45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0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Drawbacks /Limitations of Waterfall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9770"/>
            <a:ext cx="9772650" cy="40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Agile Software Methodology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43"/>
            <a:ext cx="10198272" cy="45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4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Comparison of Agile vs Waterfall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181" y="1825624"/>
            <a:ext cx="9564327" cy="46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4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Limitations of Agile Methodology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05" y="1825624"/>
            <a:ext cx="9795231" cy="45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87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Software Product Life Cycle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65" y="1690688"/>
            <a:ext cx="897774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DevOps 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3" y="1280160"/>
            <a:ext cx="11408898" cy="55778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development Life cycle methodologies</a:t>
            </a:r>
          </a:p>
          <a:p>
            <a:r>
              <a:rPr lang="en-US" dirty="0"/>
              <a:t>Why DevOps ?</a:t>
            </a:r>
          </a:p>
          <a:p>
            <a:r>
              <a:rPr lang="en-US" dirty="0"/>
              <a:t>DevOps Stages</a:t>
            </a:r>
          </a:p>
          <a:p>
            <a:r>
              <a:rPr lang="en-US" dirty="0"/>
              <a:t>Ubuntu basics and Networking Concepts</a:t>
            </a:r>
          </a:p>
          <a:p>
            <a:r>
              <a:rPr lang="en-US" dirty="0"/>
              <a:t>Software Version Control Management</a:t>
            </a:r>
          </a:p>
          <a:p>
            <a:r>
              <a:rPr lang="en-US" dirty="0"/>
              <a:t>Continuous Integration Tools – Jenkins </a:t>
            </a:r>
          </a:p>
          <a:p>
            <a:r>
              <a:rPr lang="en-US" dirty="0"/>
              <a:t>Continuous Testing – Selenium Testing</a:t>
            </a:r>
          </a:p>
          <a:p>
            <a:r>
              <a:rPr lang="en-US" dirty="0"/>
              <a:t>Continuous Delivery </a:t>
            </a:r>
          </a:p>
          <a:p>
            <a:r>
              <a:rPr lang="en-US" dirty="0"/>
              <a:t>Continuous Deployment – Containers , Container Orchestration Services</a:t>
            </a:r>
          </a:p>
          <a:p>
            <a:r>
              <a:rPr lang="en-US" dirty="0"/>
              <a:t>Configuration Management</a:t>
            </a:r>
          </a:p>
          <a:p>
            <a:r>
              <a:rPr lang="en-US" dirty="0"/>
              <a:t>Continuous Monitoring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2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Solution is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839119"/>
            <a:ext cx="101727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1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55" y="2024856"/>
            <a:ext cx="8506691" cy="35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2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</a:rPr>
              <a:t>DevOps Introduction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050474"/>
            <a:ext cx="10515600" cy="41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Devops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008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Devops</a:t>
            </a:r>
            <a:r>
              <a:rPr lang="en-US" dirty="0">
                <a:solidFill>
                  <a:schemeClr val="accent1"/>
                </a:solidFill>
              </a:rPr>
              <a:t>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9642763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Continuous 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383" y="1825624"/>
            <a:ext cx="9434944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0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Continuous Delivery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981" y="1825625"/>
            <a:ext cx="10354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0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Continuous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138"/>
            <a:ext cx="10515600" cy="46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0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 err="1">
                <a:solidFill>
                  <a:schemeClr val="accent1"/>
                </a:solidFill>
              </a:rPr>
              <a:t>Devops</a:t>
            </a:r>
            <a:r>
              <a:rPr lang="en-US" dirty="0">
                <a:solidFill>
                  <a:schemeClr val="accent1"/>
                </a:solidFill>
              </a:rPr>
              <a:t> Works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18" y="2047297"/>
            <a:ext cx="103839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1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Devops</a:t>
            </a:r>
            <a:r>
              <a:rPr lang="en-US" dirty="0">
                <a:solidFill>
                  <a:schemeClr val="accent1"/>
                </a:solidFill>
              </a:rPr>
              <a:t> Use case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82" y="2120369"/>
            <a:ext cx="10515600" cy="42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61542" cy="1153552"/>
          </a:xfrm>
        </p:spPr>
        <p:txBody>
          <a:bodyPr/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1026942"/>
            <a:ext cx="11605846" cy="595063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 Ubuntu – File System, CLI, Shell Scripting, Services and Utilities.  </a:t>
            </a:r>
          </a:p>
          <a:p>
            <a:r>
              <a:rPr lang="en-IN" dirty="0"/>
              <a:t>Windows Operating System – Batch Commands, Power Shell scripts, Services, Advanced Security settings. </a:t>
            </a:r>
          </a:p>
          <a:p>
            <a:r>
              <a:rPr lang="en-IN" dirty="0"/>
              <a:t>Web Application  -  Static Websites, Dynamic Websites. </a:t>
            </a:r>
          </a:p>
          <a:p>
            <a:r>
              <a:rPr lang="en-IN" dirty="0"/>
              <a:t>Web Servers – Apache2, Tomcat, IIS and Nginx etc.. </a:t>
            </a:r>
          </a:p>
          <a:p>
            <a:r>
              <a:rPr lang="en-IN" dirty="0"/>
              <a:t>Databases – </a:t>
            </a:r>
            <a:r>
              <a:rPr lang="en-IN" dirty="0" err="1"/>
              <a:t>mysql</a:t>
            </a:r>
            <a:r>
              <a:rPr lang="en-IN" dirty="0"/>
              <a:t> query and basic operations. </a:t>
            </a:r>
          </a:p>
          <a:p>
            <a:r>
              <a:rPr lang="en-IN" dirty="0"/>
              <a:t>Continuous Integration Services  - Jenkins </a:t>
            </a:r>
          </a:p>
          <a:p>
            <a:r>
              <a:rPr lang="en-IN" dirty="0"/>
              <a:t>Docker Containers – </a:t>
            </a:r>
            <a:r>
              <a:rPr lang="en-IN" dirty="0" err="1"/>
              <a:t>DockerFile</a:t>
            </a:r>
            <a:r>
              <a:rPr lang="en-IN" dirty="0"/>
              <a:t>, Docker Compose and Docker Images. </a:t>
            </a:r>
          </a:p>
          <a:p>
            <a:r>
              <a:rPr lang="en-IN" dirty="0"/>
              <a:t>Container Orchestration Services – Kubernetes, Docker Swarm. </a:t>
            </a:r>
          </a:p>
          <a:p>
            <a:r>
              <a:rPr lang="en-IN" dirty="0"/>
              <a:t>Continuous Testing – Selenium, </a:t>
            </a:r>
            <a:r>
              <a:rPr lang="en-IN" dirty="0" err="1"/>
              <a:t>NUnit</a:t>
            </a:r>
            <a:r>
              <a:rPr lang="en-IN" dirty="0"/>
              <a:t>, </a:t>
            </a:r>
            <a:r>
              <a:rPr lang="en-IN" dirty="0" err="1"/>
              <a:t>MSTest</a:t>
            </a:r>
            <a:r>
              <a:rPr lang="en-IN" dirty="0"/>
              <a:t>. </a:t>
            </a:r>
          </a:p>
          <a:p>
            <a:r>
              <a:rPr lang="en-IN" dirty="0"/>
              <a:t>Configuration Management – Ansible </a:t>
            </a:r>
          </a:p>
          <a:p>
            <a:r>
              <a:rPr lang="en-IN" dirty="0"/>
              <a:t>Continuous Monitoring - Nagios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3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/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1547446"/>
            <a:ext cx="11605846" cy="5430129"/>
          </a:xfrm>
        </p:spPr>
        <p:txBody>
          <a:bodyPr>
            <a:normAutofit/>
          </a:bodyPr>
          <a:lstStyle/>
          <a:p>
            <a:r>
              <a:rPr lang="en-IN" dirty="0"/>
              <a:t> Operating Systems  - File System, CLI, Batch Commands, Scripts, Utilities, Configurations, Services and Application Deployment. </a:t>
            </a:r>
          </a:p>
        </p:txBody>
      </p:sp>
      <p:pic>
        <p:nvPicPr>
          <p:cNvPr id="1026" name="Picture 2" descr="Beginner's Guide: How To Install Ubuntu Linux 18.04 LTS">
            <a:extLst>
              <a:ext uri="{FF2B5EF4-FFF2-40B4-BE49-F238E27FC236}">
                <a16:creationId xmlns:a16="http://schemas.microsoft.com/office/drawing/2014/main" id="{1CB213D5-044E-4563-A289-09686402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35" y="3002532"/>
            <a:ext cx="2638425" cy="18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discontinues support for Windows 7: What users need to do |  Kaspersky official blog">
            <a:extLst>
              <a:ext uri="{FF2B5EF4-FFF2-40B4-BE49-F238E27FC236}">
                <a16:creationId xmlns:a16="http://schemas.microsoft.com/office/drawing/2014/main" id="{46EB9520-C9CC-4EAC-AAFF-7DE5CA6D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948" y="3002532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5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62746"/>
          </a:xfrm>
        </p:spPr>
        <p:txBody>
          <a:bodyPr/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1547446"/>
            <a:ext cx="11605846" cy="5430129"/>
          </a:xfrm>
        </p:spPr>
        <p:txBody>
          <a:bodyPr>
            <a:normAutofit/>
          </a:bodyPr>
          <a:lstStyle/>
          <a:p>
            <a:r>
              <a:rPr lang="en-IN" dirty="0"/>
              <a:t> Web Application layers and Components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B5F8-AE0A-4E70-A71C-7A8FF606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4" y="2363390"/>
            <a:ext cx="4347627" cy="412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917F5-DBBE-4CDA-9105-042594EB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6" y="3009803"/>
            <a:ext cx="6209274" cy="31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9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724"/>
          </a:xfrm>
        </p:spPr>
        <p:txBody>
          <a:bodyPr/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1547446"/>
            <a:ext cx="11605846" cy="5430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      Web Servers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4D7B-7341-4CD7-8E58-4FD72B8A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270"/>
            <a:ext cx="4895557" cy="3225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1B46A-CCBB-4CAC-8096-7274291B77C0}"/>
              </a:ext>
            </a:extLst>
          </p:cNvPr>
          <p:cNvSpPr txBox="1"/>
          <p:nvPr/>
        </p:nvSpPr>
        <p:spPr>
          <a:xfrm>
            <a:off x="7702061" y="1665118"/>
            <a:ext cx="186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8597B-0F9F-4677-9839-04EEC2F7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4" y="3055558"/>
            <a:ext cx="3365284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2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1" y="1547446"/>
            <a:ext cx="11746523" cy="5430129"/>
          </a:xfrm>
        </p:spPr>
        <p:txBody>
          <a:bodyPr>
            <a:normAutofit/>
          </a:bodyPr>
          <a:lstStyle/>
          <a:p>
            <a:r>
              <a:rPr lang="en-IN" dirty="0"/>
              <a:t> Docker                                                               Container Orchestration Services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028FF-6E24-45DC-B543-5F43844C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7" y="2475915"/>
            <a:ext cx="4478891" cy="2572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AD447-B574-4970-A976-6FF40AFE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84" y="2632874"/>
            <a:ext cx="4152753" cy="24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A8CF-5DB1-4E0E-A3F8-CF38E25B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75"/>
            <a:ext cx="10515600" cy="534572"/>
          </a:xfrm>
        </p:spPr>
        <p:txBody>
          <a:bodyPr>
            <a:normAutofit fontScale="90000"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Skills of DevOps Engineer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4BA59-A998-409C-943F-66CE0C29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5" y="633046"/>
            <a:ext cx="11619913" cy="6344529"/>
          </a:xfrm>
        </p:spPr>
        <p:txBody>
          <a:bodyPr>
            <a:normAutofit/>
          </a:bodyPr>
          <a:lstStyle/>
          <a:p>
            <a:r>
              <a:rPr lang="en-IN" dirty="0"/>
              <a:t> DevOps Tools and Skills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65F34-E9F8-4DD7-8969-AB672B06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13" y="1111348"/>
            <a:ext cx="8016535" cy="56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440</Words>
  <Application>Microsoft Office PowerPoint</Application>
  <PresentationFormat>Widescreen</PresentationFormat>
  <Paragraphs>77</Paragraphs>
  <Slides>39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DevOps Introduction</vt:lpstr>
      <vt:lpstr>Course Objective</vt:lpstr>
      <vt:lpstr>DevOps Course Outline</vt:lpstr>
      <vt:lpstr>Skills of DevOps Engineer </vt:lpstr>
      <vt:lpstr>Skills of DevOps Engineer </vt:lpstr>
      <vt:lpstr>Skills of DevOps Engineer </vt:lpstr>
      <vt:lpstr>Skills of DevOps Engineer </vt:lpstr>
      <vt:lpstr>Skills of DevOps Engineer </vt:lpstr>
      <vt:lpstr>Skills of DevOps Engineer </vt:lpstr>
      <vt:lpstr>Software Development Life Cycle</vt:lpstr>
      <vt:lpstr>Software Product Life Cycle </vt:lpstr>
      <vt:lpstr>Software Development Life Cycle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Software Development Life Cycle(SDLC)</vt:lpstr>
      <vt:lpstr>Traditional Software Development Methodologies </vt:lpstr>
      <vt:lpstr>Drawbacks /Limitations of Waterfall Model</vt:lpstr>
      <vt:lpstr>Agile Software Methodology</vt:lpstr>
      <vt:lpstr>Comparison of Agile vs Waterfall Models</vt:lpstr>
      <vt:lpstr>Limitations of Agile Methodology</vt:lpstr>
      <vt:lpstr>Software Product Life Cycle </vt:lpstr>
      <vt:lpstr>Solution is ?</vt:lpstr>
      <vt:lpstr>PowerPoint Presentation</vt:lpstr>
      <vt:lpstr>DevOps Introduction</vt:lpstr>
      <vt:lpstr>Devops </vt:lpstr>
      <vt:lpstr>Devops Stages</vt:lpstr>
      <vt:lpstr>Continuous Integration</vt:lpstr>
      <vt:lpstr>Continuous Delivery</vt:lpstr>
      <vt:lpstr>Continuous Deployment</vt:lpstr>
      <vt:lpstr>How Devops Works </vt:lpstr>
      <vt:lpstr>Devops Use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Introduction</dc:title>
  <dc:creator>swathi r</dc:creator>
  <cp:lastModifiedBy>Sreepathy H V [MAHE-MSIS]</cp:lastModifiedBy>
  <cp:revision>20</cp:revision>
  <dcterms:created xsi:type="dcterms:W3CDTF">2019-08-03T07:23:41Z</dcterms:created>
  <dcterms:modified xsi:type="dcterms:W3CDTF">2022-03-13T17:14:51Z</dcterms:modified>
</cp:coreProperties>
</file>